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1041" r:id="rId2"/>
    <p:sldId id="1043" r:id="rId3"/>
    <p:sldId id="1149" r:id="rId4"/>
    <p:sldId id="1187" r:id="rId5"/>
    <p:sldId id="1183" r:id="rId6"/>
    <p:sldId id="1188" r:id="rId7"/>
    <p:sldId id="1189" r:id="rId8"/>
    <p:sldId id="1184" r:id="rId9"/>
    <p:sldId id="1185" r:id="rId10"/>
    <p:sldId id="1186" r:id="rId11"/>
    <p:sldId id="1174" r:id="rId12"/>
    <p:sldId id="1179" r:id="rId13"/>
    <p:sldId id="1180" r:id="rId14"/>
    <p:sldId id="1181" r:id="rId15"/>
    <p:sldId id="1178" r:id="rId16"/>
    <p:sldId id="1154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FF8"/>
    <a:srgbClr val="FF9999"/>
    <a:srgbClr val="D3A9D3"/>
    <a:srgbClr val="00CCBC"/>
    <a:srgbClr val="A3ADC5"/>
    <a:srgbClr val="6A6C81"/>
    <a:srgbClr val="A6A6A6"/>
    <a:srgbClr val="404040"/>
    <a:srgbClr val="1A2746"/>
    <a:srgbClr val="0EB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3" autoAdjust="0"/>
    <p:restoredTop sz="91811" autoAdjust="0"/>
  </p:normalViewPr>
  <p:slideViewPr>
    <p:cSldViewPr>
      <p:cViewPr varScale="1">
        <p:scale>
          <a:sx n="148" d="100"/>
          <a:sy n="148" d="100"/>
        </p:scale>
        <p:origin x="426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gif"/><Relationship Id="rId8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Training Pipeline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Military Training Systems - Technifex XR™">
            <a:extLst>
              <a:ext uri="{FF2B5EF4-FFF2-40B4-BE49-F238E27FC236}">
                <a16:creationId xmlns:a16="http://schemas.microsoft.com/office/drawing/2014/main" id="{C61A12BD-E486-3B22-CF49-F7B1D5FA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15109"/>
          <a:stretch/>
        </p:blipFill>
        <p:spPr bwMode="auto">
          <a:xfrm>
            <a:off x="228600" y="2057400"/>
            <a:ext cx="327338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26E28-5D8B-D948-0F18-DF677E31B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5" r="7550"/>
          <a:stretch/>
        </p:blipFill>
        <p:spPr>
          <a:xfrm>
            <a:off x="3781381" y="2057400"/>
            <a:ext cx="3429000" cy="22074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DECC51-ACF9-1B47-010B-436522F3642E}"/>
              </a:ext>
            </a:extLst>
          </p:cNvPr>
          <p:cNvSpPr/>
          <p:nvPr/>
        </p:nvSpPr>
        <p:spPr>
          <a:xfrm>
            <a:off x="381000" y="4648200"/>
            <a:ext cx="11274380" cy="15544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인공 지능 및 </a:t>
            </a:r>
            <a:r>
              <a:rPr lang="en-US" altLang="ko-KR" sz="1400" dirty="0">
                <a:solidFill>
                  <a:schemeClr val="tx1"/>
                </a:solidFill>
              </a:rPr>
              <a:t>AI</a:t>
            </a:r>
            <a:r>
              <a:rPr lang="ko-KR" altLang="en-US" sz="1400" dirty="0">
                <a:solidFill>
                  <a:schemeClr val="tx1"/>
                </a:solidFill>
              </a:rPr>
              <a:t>기반 차량 동역학 모델링을 통한 </a:t>
            </a: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 파이프라인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기반의 방법론을 통해 충분한 </a:t>
            </a:r>
            <a:r>
              <a:rPr lang="en-US" altLang="ko-KR" sz="1400" dirty="0">
                <a:solidFill>
                  <a:schemeClr val="tx1"/>
                </a:solidFill>
              </a:rPr>
              <a:t>scalability </a:t>
            </a:r>
            <a:r>
              <a:rPr lang="ko-KR" altLang="en-US" sz="1400" dirty="0">
                <a:solidFill>
                  <a:schemeClr val="tx1"/>
                </a:solidFill>
              </a:rPr>
              <a:t>확보 및 신뢰도 고도화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차량 특성 모듈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지면과의 상호작용 모듈이 구분된 </a:t>
            </a:r>
            <a:r>
              <a:rPr lang="en-US" altLang="ko-KR" sz="1400" dirty="0">
                <a:solidFill>
                  <a:schemeClr val="tx1"/>
                </a:solidFill>
              </a:rPr>
              <a:t>two-stage training </a:t>
            </a:r>
            <a:r>
              <a:rPr lang="ko-KR" altLang="en-US" sz="1400" dirty="0" err="1">
                <a:solidFill>
                  <a:schemeClr val="tx1"/>
                </a:solidFill>
              </a:rPr>
              <a:t>아키텍쳐</a:t>
            </a:r>
            <a:r>
              <a:rPr lang="ko-KR" altLang="en-US" sz="1400" dirty="0">
                <a:solidFill>
                  <a:schemeClr val="tx1"/>
                </a:solidFill>
              </a:rPr>
              <a:t> 설계를 통한 대상 차량의 주행 환경 특성 반영</a:t>
            </a:r>
          </a:p>
        </p:txBody>
      </p:sp>
      <p:pic>
        <p:nvPicPr>
          <p:cNvPr id="1028" name="Picture 4" descr="Fleet Management Software - OpenGov">
            <a:extLst>
              <a:ext uri="{FF2B5EF4-FFF2-40B4-BE49-F238E27FC236}">
                <a16:creationId xmlns:a16="http://schemas.microsoft.com/office/drawing/2014/main" id="{A52E5DA7-3B9C-CA4F-7C29-1F30EB64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74" y="2129588"/>
            <a:ext cx="1419180" cy="79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808/K806 차륜형장갑차 | 현대로템">
            <a:extLst>
              <a:ext uri="{FF2B5EF4-FFF2-40B4-BE49-F238E27FC236}">
                <a16:creationId xmlns:a16="http://schemas.microsoft.com/office/drawing/2014/main" id="{5F94ADB3-FF45-0082-E724-4DF4F3E1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81" y="2741518"/>
            <a:ext cx="2492074" cy="16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CFB1A62F-1CBF-BAF3-8831-94DA9F3FC223}"/>
              </a:ext>
            </a:extLst>
          </p:cNvPr>
          <p:cNvSpPr/>
          <p:nvPr/>
        </p:nvSpPr>
        <p:spPr>
          <a:xfrm>
            <a:off x="8588287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D6DE7812-C365-698E-1CA9-732770934AA3}"/>
              </a:ext>
            </a:extLst>
          </p:cNvPr>
          <p:cNvSpPr/>
          <p:nvPr/>
        </p:nvSpPr>
        <p:spPr>
          <a:xfrm rot="5400000">
            <a:off x="10408955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2" name="Picture 8" descr="코딩의 시작, TCP School">
            <a:extLst>
              <a:ext uri="{FF2B5EF4-FFF2-40B4-BE49-F238E27FC236}">
                <a16:creationId xmlns:a16="http://schemas.microsoft.com/office/drawing/2014/main" id="{69105A14-CE17-2991-A7D2-5F8B35C8D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0245573" y="2997008"/>
            <a:ext cx="1895302" cy="12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42CC4-F0E4-0D93-4E7C-463FD226807B}"/>
              </a:ext>
            </a:extLst>
          </p:cNvPr>
          <p:cNvSpPr txBox="1"/>
          <p:nvPr/>
        </p:nvSpPr>
        <p:spPr>
          <a:xfrm>
            <a:off x="734690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실주행</a:t>
            </a:r>
            <a:endParaRPr lang="en-US" altLang="ko-KR" sz="1050" dirty="0"/>
          </a:p>
          <a:p>
            <a:pPr algn="ctr"/>
            <a:r>
              <a:rPr lang="ko-KR" altLang="en-US" sz="1050" dirty="0"/>
              <a:t>데이터 취득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D8241-7690-A41A-1D16-A56B3D28F194}"/>
              </a:ext>
            </a:extLst>
          </p:cNvPr>
          <p:cNvSpPr txBox="1"/>
          <p:nvPr/>
        </p:nvSpPr>
        <p:spPr>
          <a:xfrm>
            <a:off x="1009512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인공지능 </a:t>
            </a:r>
            <a:endParaRPr lang="en-US" altLang="ko-KR" sz="1050"/>
          </a:p>
          <a:p>
            <a:pPr algn="ctr"/>
            <a:r>
              <a:rPr lang="ko-KR" altLang="en-US" sz="1050"/>
              <a:t>모델 학습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Parameter description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14CDB3-FD6D-340C-811C-A14FDBBB09AD}"/>
              </a:ext>
            </a:extLst>
          </p:cNvPr>
          <p:cNvSpPr txBox="1">
            <a:spLocks/>
          </p:cNvSpPr>
          <p:nvPr/>
        </p:nvSpPr>
        <p:spPr>
          <a:xfrm>
            <a:off x="-228600" y="944880"/>
            <a:ext cx="4241800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Input 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제어를 위한 운전수의 제어 입력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현재까지의 조종 입력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53F73-B3B3-35F8-8125-8F3CD5D38E82}"/>
              </a:ext>
            </a:extLst>
          </p:cNvPr>
          <p:cNvSpPr txBox="1">
            <a:spLocks/>
          </p:cNvSpPr>
          <p:nvPr/>
        </p:nvSpPr>
        <p:spPr>
          <a:xfrm>
            <a:off x="8490397" y="944880"/>
            <a:ext cx="3701603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Output :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최종 동역학 네트워크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현재 시점에서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420DEF1-19DD-A273-B5D2-23FBF2A2D477}"/>
              </a:ext>
            </a:extLst>
          </p:cNvPr>
          <p:cNvSpPr txBox="1">
            <a:spLocks/>
          </p:cNvSpPr>
          <p:nvPr/>
        </p:nvSpPr>
        <p:spPr>
          <a:xfrm>
            <a:off x="3310586" y="944880"/>
            <a:ext cx="5673501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Preliminary Output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동역학 특성 모델링 모듈 학습을 위한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 각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/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ko-KR" altLang="en-US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𝑎𝑐𝑐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𝑏𝑟𝑘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blipFill>
                <a:blip r:embed="rId3"/>
                <a:stretch>
                  <a:fillRect t="-112000" b="-17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30837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𝑘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∆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dirty="0">
                              <a:solidFill>
                                <a:schemeClr val="tx1"/>
                              </a:solidFill>
                              <a:latin typeface="+mn-lt"/>
                              <a:ea typeface="+mj-ea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차량의 최전방 축</a:t>
                          </a:r>
                          <a:r>
                            <a:rPr lang="ko-KR" altLang="en-US" sz="800" b="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타이어의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  <a:r>
                            <a:rPr lang="ko-KR" altLang="en-US" sz="800" b="0" dirty="0" err="1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조향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각도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𝑑𝑒𝑔𝑟𝑒𝑒</m:t>
                              </m:r>
                            </m:oMath>
                          </a14:m>
                          <a:endParaRPr lang="en-US" altLang="ko-KR" sz="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𝑙𝑒𝑓𝑡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𝑟𝑖𝑔h𝑡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𝑎𝑐𝑐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악셀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𝑏𝑟𝑘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브레이크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30837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1810526" b="-5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r="-355" b="-5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810526" b="-4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00000" r="-355" b="-4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00" r="-1810526" b="-3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200000" r="-355" b="-3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87500" r="-1810526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187500" r="-69877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87500" r="-355" b="-1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2155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60000" r="-181052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460000" r="-69877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21729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44444" r="-181052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544444" r="-69877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903869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에서 차량의 속력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𝑚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/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oMath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Roll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Pitch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𝑏𝑟𝑎𝑘𝑒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𝑎𝑐𝑐𝑒𝑙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Yaw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903869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142105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r="-110117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r="-35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3636" r="-1421053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63636" r="-110117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63636" r="-355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60714" r="-1421053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160714" r="-110117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160714" r="-355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5455" r="-142105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265455" r="-110117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265455" r="-355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2D5A7C-BCFB-0A94-4DEF-0CE4EF5AA62C}"/>
              </a:ext>
            </a:extLst>
          </p:cNvPr>
          <p:cNvGrpSpPr/>
          <p:nvPr/>
        </p:nvGrpSpPr>
        <p:grpSpPr>
          <a:xfrm>
            <a:off x="3801504" y="1665751"/>
            <a:ext cx="4900590" cy="779540"/>
            <a:chOff x="3801504" y="1665751"/>
            <a:chExt cx="4900590" cy="779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/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blipFill>
                  <a:blip r:embed="rId6"/>
                  <a:stretch>
                    <a:fillRect t="-112000" b="-17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/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/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D84038C-447D-E56F-B9F8-D5AEE58495DB}"/>
              </a:ext>
            </a:extLst>
          </p:cNvPr>
          <p:cNvSpPr txBox="1">
            <a:spLocks/>
          </p:cNvSpPr>
          <p:nvPr/>
        </p:nvSpPr>
        <p:spPr>
          <a:xfrm>
            <a:off x="-228600" y="4371273"/>
            <a:ext cx="12192000" cy="14682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Network Module List 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State Encoder Network: </a:t>
            </a:r>
            <a:r>
              <a:rPr lang="ko-KR" altLang="en-US" sz="1200" b="0" dirty="0">
                <a:latin typeface="+mn-lt"/>
                <a:ea typeface="+mj-ea"/>
              </a:rPr>
              <a:t>초기 차량 상태 정보를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(FC Net)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Sequential Backbone Network: </a:t>
            </a:r>
            <a:r>
              <a:rPr lang="ko-KR" altLang="en-US" sz="1200" b="0" dirty="0">
                <a:latin typeface="+mn-lt"/>
                <a:ea typeface="+mj-ea"/>
              </a:rPr>
              <a:t>과거 특정 시점 부터 현재까지 입력된 </a:t>
            </a:r>
            <a:r>
              <a:rPr lang="en-US" altLang="ko-KR" sz="1200" b="0" dirty="0">
                <a:latin typeface="+mn-lt"/>
                <a:ea typeface="+mj-ea"/>
              </a:rPr>
              <a:t>time serial </a:t>
            </a:r>
            <a:r>
              <a:rPr lang="ko-KR" altLang="en-US" sz="1200" b="0" dirty="0">
                <a:latin typeface="+mn-lt"/>
                <a:ea typeface="+mj-ea"/>
              </a:rPr>
              <a:t>제어 </a:t>
            </a:r>
            <a:r>
              <a:rPr lang="ko-KR" altLang="en-US" sz="1200" b="0" dirty="0" err="1">
                <a:latin typeface="+mn-lt"/>
                <a:ea typeface="+mj-ea"/>
              </a:rPr>
              <a:t>입력값을</a:t>
            </a:r>
            <a:r>
              <a:rPr lang="ko-KR" altLang="en-US" sz="1200" b="0" dirty="0">
                <a:latin typeface="+mn-lt"/>
                <a:ea typeface="+mj-ea"/>
              </a:rPr>
              <a:t> 분석하여 동특성을 추출하기 위한 </a:t>
            </a:r>
            <a:r>
              <a:rPr lang="en-US" altLang="ko-KR" sz="1200" b="0" dirty="0">
                <a:latin typeface="+mn-lt"/>
                <a:ea typeface="+mj-ea"/>
              </a:rPr>
              <a:t>network (RNN variants e.g., LSTM, GRU)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Road Surface Encoder Network: </a:t>
            </a:r>
            <a:r>
              <a:rPr lang="ko-KR" altLang="en-US" sz="1200" b="0" dirty="0">
                <a:latin typeface="+mn-lt"/>
                <a:ea typeface="+mj-ea"/>
              </a:rPr>
              <a:t>차량이 주행하고 있는 노면상태를 분석 및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</a:t>
            </a:r>
            <a:r>
              <a:rPr lang="ko-KR" altLang="en-US" sz="1200" b="0" dirty="0">
                <a:latin typeface="+mn-lt"/>
                <a:ea typeface="+mj-ea"/>
              </a:rPr>
              <a:t>추후 설계 예정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각 타이어의 접점정보 활용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Surf-Veh Interaction Backbone Network: </a:t>
            </a:r>
            <a:r>
              <a:rPr lang="ko-KR" altLang="en-US" sz="1200" b="0" dirty="0">
                <a:latin typeface="+mn-lt"/>
                <a:ea typeface="+mj-ea"/>
              </a:rPr>
              <a:t>차량 자체의 </a:t>
            </a:r>
            <a:r>
              <a:rPr lang="ko-KR" altLang="en-US" sz="1200" b="0" dirty="0" err="1">
                <a:latin typeface="+mn-lt"/>
                <a:ea typeface="+mj-ea"/>
              </a:rPr>
              <a:t>동특성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현재시점의 제어 입력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노면상태를 분석하여 </a:t>
            </a:r>
            <a:r>
              <a:rPr lang="en-US" altLang="ko-KR" sz="1200" b="0" dirty="0">
                <a:latin typeface="+mn-lt"/>
                <a:ea typeface="+mj-ea"/>
              </a:rPr>
              <a:t>dynamics </a:t>
            </a:r>
            <a:r>
              <a:rPr lang="ko-KR" altLang="en-US" sz="1200" b="0" dirty="0">
                <a:latin typeface="+mn-lt"/>
                <a:ea typeface="+mj-ea"/>
              </a:rPr>
              <a:t>특성을 추출하는 </a:t>
            </a:r>
            <a:r>
              <a:rPr lang="en-US" altLang="ko-KR" sz="1200" b="0" dirty="0">
                <a:latin typeface="+mn-lt"/>
                <a:ea typeface="+mj-ea"/>
              </a:rPr>
              <a:t>network (CNN variants)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Dynamics Header: hidden state </a:t>
            </a:r>
            <a:r>
              <a:rPr lang="ko-KR" altLang="en-US" sz="1200" b="0" dirty="0">
                <a:latin typeface="+mn-lt"/>
                <a:ea typeface="+mj-ea"/>
              </a:rPr>
              <a:t>로 부터 다음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에서의 차량의 상태정보를 추출해주는 </a:t>
            </a:r>
            <a:r>
              <a:rPr lang="en-US" altLang="ko-KR" sz="1200" b="0" dirty="0">
                <a:latin typeface="+mn-lt"/>
                <a:ea typeface="+mj-ea"/>
              </a:rPr>
              <a:t>output layer (FC Net)</a:t>
            </a:r>
            <a:endParaRPr lang="en-US" altLang="ko-KR" sz="10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29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1436A16B-AF73-7E09-79A2-5D96ACD8AC89}"/>
              </a:ext>
            </a:extLst>
          </p:cNvPr>
          <p:cNvSpPr/>
          <p:nvPr/>
        </p:nvSpPr>
        <p:spPr>
          <a:xfrm>
            <a:off x="101600" y="624146"/>
            <a:ext cx="9956800" cy="5609708"/>
          </a:xfrm>
          <a:custGeom>
            <a:avLst/>
            <a:gdLst>
              <a:gd name="connsiteX0" fmla="*/ 5510797 w 9956800"/>
              <a:gd name="connsiteY0" fmla="*/ 0 h 5609708"/>
              <a:gd name="connsiteX1" fmla="*/ 9956800 w 9956800"/>
              <a:gd name="connsiteY1" fmla="*/ 0 h 5609708"/>
              <a:gd name="connsiteX2" fmla="*/ 9956800 w 9956800"/>
              <a:gd name="connsiteY2" fmla="*/ 2404835 h 5609708"/>
              <a:gd name="connsiteX3" fmla="*/ 5597904 w 9956800"/>
              <a:gd name="connsiteY3" fmla="*/ 2404835 h 5609708"/>
              <a:gd name="connsiteX4" fmla="*/ 5597904 w 9956800"/>
              <a:gd name="connsiteY4" fmla="*/ 5609708 h 5609708"/>
              <a:gd name="connsiteX5" fmla="*/ 0 w 9956800"/>
              <a:gd name="connsiteY5" fmla="*/ 5609708 h 5609708"/>
              <a:gd name="connsiteX6" fmla="*/ 0 w 9956800"/>
              <a:gd name="connsiteY6" fmla="*/ 1524156 h 5609708"/>
              <a:gd name="connsiteX7" fmla="*/ 5510797 w 9956800"/>
              <a:gd name="connsiteY7" fmla="*/ 1524156 h 560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6800" h="5609708">
                <a:moveTo>
                  <a:pt x="5510797" y="0"/>
                </a:moveTo>
                <a:lnTo>
                  <a:pt x="9956800" y="0"/>
                </a:lnTo>
                <a:lnTo>
                  <a:pt x="9956800" y="2404835"/>
                </a:lnTo>
                <a:lnTo>
                  <a:pt x="5597904" y="2404835"/>
                </a:lnTo>
                <a:lnTo>
                  <a:pt x="5597904" y="5609708"/>
                </a:lnTo>
                <a:lnTo>
                  <a:pt x="0" y="5609708"/>
                </a:lnTo>
                <a:lnTo>
                  <a:pt x="0" y="1524156"/>
                </a:lnTo>
                <a:lnTo>
                  <a:pt x="5510797" y="1524156"/>
                </a:lnTo>
                <a:close/>
              </a:path>
            </a:pathLst>
          </a:custGeom>
          <a:solidFill>
            <a:srgbClr val="7030A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B0D663F-5A2E-F095-9823-FD222FA066FD}"/>
              </a:ext>
            </a:extLst>
          </p:cNvPr>
          <p:cNvSpPr/>
          <p:nvPr/>
        </p:nvSpPr>
        <p:spPr>
          <a:xfrm>
            <a:off x="5928408" y="1752600"/>
            <a:ext cx="4053786" cy="1146316"/>
          </a:xfrm>
          <a:prstGeom prst="roundRect">
            <a:avLst>
              <a:gd name="adj" fmla="val 7033"/>
            </a:avLst>
          </a:prstGeom>
          <a:solidFill>
            <a:srgbClr val="00B0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C9BAA9F-DC02-B3C8-A795-A8084DD07A64}"/>
              </a:ext>
            </a:extLst>
          </p:cNvPr>
          <p:cNvSpPr/>
          <p:nvPr/>
        </p:nvSpPr>
        <p:spPr>
          <a:xfrm>
            <a:off x="1951522" y="2977405"/>
            <a:ext cx="2372828" cy="3185410"/>
          </a:xfrm>
          <a:prstGeom prst="roundRect">
            <a:avLst>
              <a:gd name="adj" fmla="val 7033"/>
            </a:avLst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8118FD0-2995-0A43-DEEF-714558913D3A}"/>
              </a:ext>
            </a:extLst>
          </p:cNvPr>
          <p:cNvSpPr/>
          <p:nvPr/>
        </p:nvSpPr>
        <p:spPr>
          <a:xfrm>
            <a:off x="177563" y="2727686"/>
            <a:ext cx="940038" cy="602590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Network</a:t>
            </a:r>
            <a:r>
              <a:rPr lang="ko-KR" altLang="en-US" sz="1600" dirty="0">
                <a:latin typeface="+mn-lt"/>
                <a:ea typeface="+mj-ea"/>
              </a:rPr>
              <a:t> </a:t>
            </a:r>
            <a:r>
              <a:rPr lang="en-US" altLang="ko-KR" sz="1600" dirty="0">
                <a:latin typeface="+mn-lt"/>
                <a:ea typeface="+mj-ea"/>
              </a:rPr>
              <a:t>Architecture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444619-9000-E44E-DDEB-D3091F7A810C}"/>
              </a:ext>
            </a:extLst>
          </p:cNvPr>
          <p:cNvSpPr/>
          <p:nvPr/>
        </p:nvSpPr>
        <p:spPr>
          <a:xfrm>
            <a:off x="272245" y="2810015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D6B8A6-868A-4351-960E-9609F562C158}"/>
              </a:ext>
            </a:extLst>
          </p:cNvPr>
          <p:cNvSpPr/>
          <p:nvPr/>
        </p:nvSpPr>
        <p:spPr>
          <a:xfrm>
            <a:off x="2119432" y="3029695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/>
              <p:nvPr/>
            </p:nvSpPr>
            <p:spPr>
              <a:xfrm>
                <a:off x="73696" y="2394409"/>
                <a:ext cx="115909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6" y="2394409"/>
                <a:ext cx="115909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9D3F21-F0FE-2DC6-4E9A-BDF928B2C266}"/>
              </a:ext>
            </a:extLst>
          </p:cNvPr>
          <p:cNvCxnSpPr>
            <a:cxnSpLocks/>
            <a:stCxn id="15" idx="2"/>
            <a:endCxn id="4" idx="0"/>
          </p:cNvCxnSpPr>
          <p:nvPr/>
        </p:nvCxnSpPr>
        <p:spPr>
          <a:xfrm>
            <a:off x="653245" y="2640630"/>
            <a:ext cx="0" cy="16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B52F98-896D-DFC0-8332-C1E41E328970}"/>
              </a:ext>
            </a:extLst>
          </p:cNvPr>
          <p:cNvSpPr/>
          <p:nvPr/>
        </p:nvSpPr>
        <p:spPr>
          <a:xfrm>
            <a:off x="2119432" y="4181583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D2572B-3965-4CDE-CFF7-7947CC2221A9}"/>
              </a:ext>
            </a:extLst>
          </p:cNvPr>
          <p:cNvSpPr/>
          <p:nvPr/>
        </p:nvSpPr>
        <p:spPr>
          <a:xfrm>
            <a:off x="2119432" y="5334043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71E753-DFE4-195C-4ADD-A04368F76E48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1034245" y="2924315"/>
            <a:ext cx="1085187" cy="1371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BB0CCD-1542-C7BA-AF85-11956F030AC8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034245" y="2924315"/>
            <a:ext cx="1085187" cy="252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87A88D-1197-0900-5030-66A477789F4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034245" y="2924315"/>
            <a:ext cx="1085187" cy="219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/>
              <p:nvPr/>
            </p:nvSpPr>
            <p:spPr>
              <a:xfrm>
                <a:off x="1011796" y="2628584"/>
                <a:ext cx="11698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ea typeface="Cambria Math" panose="02040503050406030204" pitchFamily="18" charset="0"/>
                  </a:rPr>
                  <a:t>Initial state of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𝐶𝑒𝑙𝑙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r>
                  <a:rPr lang="en-US" altLang="ko-KR" sz="700" b="0" dirty="0"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en-US" altLang="ko-KR" sz="700" b="0" dirty="0"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𝐻𝑖𝑑𝑑𝑒𝑛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endParaRPr lang="en-US" altLang="ko-KR" sz="7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96" y="2628584"/>
                <a:ext cx="1169831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/>
              <p:nvPr/>
            </p:nvSpPr>
            <p:spPr>
              <a:xfrm>
                <a:off x="3660640" y="3459282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459282"/>
                <a:ext cx="592964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/>
              <p:nvPr/>
            </p:nvSpPr>
            <p:spPr>
              <a:xfrm>
                <a:off x="2039155" y="3459282"/>
                <a:ext cx="592964" cy="2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459282"/>
                <a:ext cx="592964" cy="227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/>
              <p:nvPr/>
            </p:nvSpPr>
            <p:spPr>
              <a:xfrm>
                <a:off x="3099873" y="3459282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459282"/>
                <a:ext cx="59296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02931C7-7A30-4F30-9A5E-6DBF1C387032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335637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3B30636-C659-D8F4-18A9-310030461C27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3396355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50EEEF4-C1BD-9A91-84F9-899BF007E60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957122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/>
              <p:nvPr/>
            </p:nvSpPr>
            <p:spPr>
              <a:xfrm>
                <a:off x="2790655" y="3361638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361638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/>
              <p:nvPr/>
            </p:nvSpPr>
            <p:spPr>
              <a:xfrm>
                <a:off x="3660640" y="4612466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4612466"/>
                <a:ext cx="592964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/>
              <p:nvPr/>
            </p:nvSpPr>
            <p:spPr>
              <a:xfrm>
                <a:off x="2039155" y="4612466"/>
                <a:ext cx="592964" cy="231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4612466"/>
                <a:ext cx="592964" cy="2310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/>
              <p:nvPr/>
            </p:nvSpPr>
            <p:spPr>
              <a:xfrm>
                <a:off x="3099873" y="4612466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4612466"/>
                <a:ext cx="592964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F5692BF-B171-A90F-E399-0A590A47672D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335637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CFBC3D7-20EF-2A5B-ED17-1686D9F84D32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396355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0A141B5-B988-875F-199C-DFC4F092DBA8}"/>
              </a:ext>
            </a:extLst>
          </p:cNvPr>
          <p:cNvCxnSpPr>
            <a:cxnSpLocks/>
            <a:stCxn id="109" idx="0"/>
          </p:cNvCxnSpPr>
          <p:nvPr/>
        </p:nvCxnSpPr>
        <p:spPr>
          <a:xfrm flipV="1">
            <a:off x="3957122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/>
              <p:nvPr/>
            </p:nvSpPr>
            <p:spPr>
              <a:xfrm>
                <a:off x="2790655" y="4514822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4514822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/>
              <p:nvPr/>
            </p:nvSpPr>
            <p:spPr>
              <a:xfrm>
                <a:off x="3660640" y="5762644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5762644"/>
                <a:ext cx="592964" cy="224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/>
              <p:nvPr/>
            </p:nvSpPr>
            <p:spPr>
              <a:xfrm>
                <a:off x="2039155" y="5762644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5762644"/>
                <a:ext cx="592964" cy="2398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/>
              <p:nvPr/>
            </p:nvSpPr>
            <p:spPr>
              <a:xfrm>
                <a:off x="3099873" y="5762644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5762644"/>
                <a:ext cx="592964" cy="224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1E0109-8654-331A-99C0-07B230B3899B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2335637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F6520C8A-98FD-3D31-2183-DF720E71E2ED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3396355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67FA641-1126-5804-29D7-D2DEB434E4B7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3957122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/>
              <p:nvPr/>
            </p:nvSpPr>
            <p:spPr>
              <a:xfrm>
                <a:off x="2790655" y="5665000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5665000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D0A8581-C18F-3EFA-1567-CFBEC001A59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2335637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3B2ABB6-E3A6-EBE8-B20B-4AB2C5F12363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396355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B536631-8827-75B8-AC44-4C15BBCFEC7F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3957122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8E45C42-7F29-2D82-798B-B536F7DAEC67}"/>
              </a:ext>
            </a:extLst>
          </p:cNvPr>
          <p:cNvCxnSpPr>
            <a:cxnSpLocks/>
          </p:cNvCxnSpPr>
          <p:nvPr/>
        </p:nvCxnSpPr>
        <p:spPr>
          <a:xfrm flipV="1">
            <a:off x="2335637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9D2409C3-BB20-99C6-641A-5686CB0732F4}"/>
              </a:ext>
            </a:extLst>
          </p:cNvPr>
          <p:cNvCxnSpPr>
            <a:cxnSpLocks/>
          </p:cNvCxnSpPr>
          <p:nvPr/>
        </p:nvCxnSpPr>
        <p:spPr>
          <a:xfrm flipV="1">
            <a:off x="3396355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6F4A3B9-7621-7D9A-9665-1443AA0EAA68}"/>
              </a:ext>
            </a:extLst>
          </p:cNvPr>
          <p:cNvCxnSpPr>
            <a:cxnSpLocks/>
          </p:cNvCxnSpPr>
          <p:nvPr/>
        </p:nvCxnSpPr>
        <p:spPr>
          <a:xfrm flipV="1">
            <a:off x="3957122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667D182-8B32-35C5-1457-2D973EAE116E}"/>
              </a:ext>
            </a:extLst>
          </p:cNvPr>
          <p:cNvCxnSpPr>
            <a:cxnSpLocks/>
          </p:cNvCxnSpPr>
          <p:nvPr/>
        </p:nvCxnSpPr>
        <p:spPr>
          <a:xfrm flipV="1">
            <a:off x="2335637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56C647BF-942C-F75B-F0CD-C017682A0AA6}"/>
              </a:ext>
            </a:extLst>
          </p:cNvPr>
          <p:cNvCxnSpPr>
            <a:cxnSpLocks/>
          </p:cNvCxnSpPr>
          <p:nvPr/>
        </p:nvCxnSpPr>
        <p:spPr>
          <a:xfrm flipV="1">
            <a:off x="3396355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754391C-5A8A-0A73-7CD5-396990974E94}"/>
              </a:ext>
            </a:extLst>
          </p:cNvPr>
          <p:cNvCxnSpPr>
            <a:cxnSpLocks/>
          </p:cNvCxnSpPr>
          <p:nvPr/>
        </p:nvCxnSpPr>
        <p:spPr>
          <a:xfrm flipV="1">
            <a:off x="3957122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/>
              <p:nvPr/>
            </p:nvSpPr>
            <p:spPr>
              <a:xfrm>
                <a:off x="2790655" y="2786454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2786454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/>
              <p:nvPr/>
            </p:nvSpPr>
            <p:spPr>
              <a:xfrm>
                <a:off x="2790655" y="3939638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939638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/>
              <p:nvPr/>
            </p:nvSpPr>
            <p:spPr>
              <a:xfrm>
                <a:off x="2790655" y="5089816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5089816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E54E55-AAEC-D3FD-1234-11935A7654CB}"/>
              </a:ext>
            </a:extLst>
          </p:cNvPr>
          <p:cNvSpPr/>
          <p:nvPr/>
        </p:nvSpPr>
        <p:spPr>
          <a:xfrm>
            <a:off x="2181985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C761515-6B60-E98A-72A5-B6FB006C6AD7}"/>
              </a:ext>
            </a:extLst>
          </p:cNvPr>
          <p:cNvSpPr/>
          <p:nvPr/>
        </p:nvSpPr>
        <p:spPr>
          <a:xfrm>
            <a:off x="3242703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28F9C7A-3E79-286D-BCC0-4C7787C8A0D1}"/>
              </a:ext>
            </a:extLst>
          </p:cNvPr>
          <p:cNvSpPr/>
          <p:nvPr/>
        </p:nvSpPr>
        <p:spPr>
          <a:xfrm>
            <a:off x="3803470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E7FDBB-17FB-F3AE-19A2-F2BD73ED3CC8}"/>
              </a:ext>
            </a:extLst>
          </p:cNvPr>
          <p:cNvSpPr/>
          <p:nvPr/>
        </p:nvSpPr>
        <p:spPr>
          <a:xfrm>
            <a:off x="2181985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076F87-5793-07A3-8F2B-88BE9B0DE177}"/>
              </a:ext>
            </a:extLst>
          </p:cNvPr>
          <p:cNvSpPr/>
          <p:nvPr/>
        </p:nvSpPr>
        <p:spPr>
          <a:xfrm>
            <a:off x="3242703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342072-BB91-E012-9AD4-CEFDCDF2E0D3}"/>
              </a:ext>
            </a:extLst>
          </p:cNvPr>
          <p:cNvSpPr/>
          <p:nvPr/>
        </p:nvSpPr>
        <p:spPr>
          <a:xfrm>
            <a:off x="3803470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52C3172-5018-4423-5614-E92A5CB3D1FF}"/>
              </a:ext>
            </a:extLst>
          </p:cNvPr>
          <p:cNvSpPr/>
          <p:nvPr/>
        </p:nvSpPr>
        <p:spPr>
          <a:xfrm>
            <a:off x="2181985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7DCC04B-2C0A-DFCD-A658-B6B4CB151E62}"/>
              </a:ext>
            </a:extLst>
          </p:cNvPr>
          <p:cNvSpPr/>
          <p:nvPr/>
        </p:nvSpPr>
        <p:spPr>
          <a:xfrm>
            <a:off x="3242703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11A7105-AC32-96DB-79CA-C414F05C8585}"/>
              </a:ext>
            </a:extLst>
          </p:cNvPr>
          <p:cNvSpPr/>
          <p:nvPr/>
        </p:nvSpPr>
        <p:spPr>
          <a:xfrm>
            <a:off x="3803470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/>
              <p:nvPr/>
            </p:nvSpPr>
            <p:spPr>
              <a:xfrm>
                <a:off x="3660640" y="2574181"/>
                <a:ext cx="592964" cy="22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2574181"/>
                <a:ext cx="592964" cy="2201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/>
              <p:nvPr/>
            </p:nvSpPr>
            <p:spPr>
              <a:xfrm>
                <a:off x="2039155" y="2574181"/>
                <a:ext cx="592964" cy="235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2574181"/>
                <a:ext cx="592964" cy="2358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/>
              <p:nvPr/>
            </p:nvSpPr>
            <p:spPr>
              <a:xfrm>
                <a:off x="3099873" y="2574181"/>
                <a:ext cx="592964" cy="22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2574181"/>
                <a:ext cx="592964" cy="2201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/>
              <p:nvPr/>
            </p:nvSpPr>
            <p:spPr>
              <a:xfrm>
                <a:off x="3660640" y="3749189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749189"/>
                <a:ext cx="592964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/>
              <p:nvPr/>
            </p:nvSpPr>
            <p:spPr>
              <a:xfrm>
                <a:off x="2039155" y="3749189"/>
                <a:ext cx="592964" cy="23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749189"/>
                <a:ext cx="592964" cy="2388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/>
              <p:nvPr/>
            </p:nvSpPr>
            <p:spPr>
              <a:xfrm>
                <a:off x="3099873" y="3749189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749189"/>
                <a:ext cx="592964" cy="2154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/>
              <p:nvPr/>
            </p:nvSpPr>
            <p:spPr>
              <a:xfrm>
                <a:off x="3660640" y="4899367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4899367"/>
                <a:ext cx="592964" cy="2241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/>
              <p:nvPr/>
            </p:nvSpPr>
            <p:spPr>
              <a:xfrm>
                <a:off x="2039155" y="4899367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4899367"/>
                <a:ext cx="592964" cy="2398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/>
              <p:nvPr/>
            </p:nvSpPr>
            <p:spPr>
              <a:xfrm>
                <a:off x="3099873" y="4899367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4899367"/>
                <a:ext cx="592964" cy="2241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1949E49-78C8-EDF0-4D0E-DD9E3D343F39}"/>
              </a:ext>
            </a:extLst>
          </p:cNvPr>
          <p:cNvSpPr/>
          <p:nvPr/>
        </p:nvSpPr>
        <p:spPr>
          <a:xfrm>
            <a:off x="6086361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D86F1A-C679-0EB1-3B75-FCE05C8FEAE8}"/>
              </a:ext>
            </a:extLst>
          </p:cNvPr>
          <p:cNvSpPr/>
          <p:nvPr/>
        </p:nvSpPr>
        <p:spPr>
          <a:xfrm>
            <a:off x="7781264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526D40-830D-2375-310A-07CF2E4E013C}"/>
              </a:ext>
            </a:extLst>
          </p:cNvPr>
          <p:cNvSpPr/>
          <p:nvPr/>
        </p:nvSpPr>
        <p:spPr>
          <a:xfrm>
            <a:off x="9074487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97915-36EA-EDA0-81AC-7BA98D472D49}"/>
                  </a:ext>
                </a:extLst>
              </p:cNvPr>
              <p:cNvSpPr txBox="1"/>
              <p:nvPr/>
            </p:nvSpPr>
            <p:spPr>
              <a:xfrm>
                <a:off x="9160326" y="2425726"/>
                <a:ext cx="5929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97915-36EA-EDA0-81AC-7BA98D472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26" y="2425726"/>
                <a:ext cx="592964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96500-D541-D798-CDFD-E43EC65D904B}"/>
                  </a:ext>
                </a:extLst>
              </p:cNvPr>
              <p:cNvSpPr txBox="1"/>
              <p:nvPr/>
            </p:nvSpPr>
            <p:spPr>
              <a:xfrm>
                <a:off x="6172200" y="2425726"/>
                <a:ext cx="592964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96500-D541-D798-CDFD-E43EC65D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425726"/>
                <a:ext cx="592964" cy="294376"/>
              </a:xfrm>
              <a:prstGeom prst="rect">
                <a:avLst/>
              </a:prstGeom>
              <a:blipFill>
                <a:blip r:embed="rId26"/>
                <a:stretch>
                  <a:fillRect r="-3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880EE-95C6-ACBB-53E1-8E020B8CA2AB}"/>
                  </a:ext>
                </a:extLst>
              </p:cNvPr>
              <p:cNvSpPr txBox="1"/>
              <p:nvPr/>
            </p:nvSpPr>
            <p:spPr>
              <a:xfrm>
                <a:off x="7867103" y="2425726"/>
                <a:ext cx="5929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880EE-95C6-ACBB-53E1-8E020B8C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03" y="2425726"/>
                <a:ext cx="592964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D9C745-9447-B0A5-A005-59784C300FF2}"/>
                  </a:ext>
                </a:extLst>
              </p:cNvPr>
              <p:cNvSpPr txBox="1"/>
              <p:nvPr/>
            </p:nvSpPr>
            <p:spPr>
              <a:xfrm>
                <a:off x="7037329" y="2323471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D9C745-9447-B0A5-A005-59784C300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329" y="2323471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5C29846-1C4A-6096-644D-545A5819F5EA}"/>
              </a:ext>
            </a:extLst>
          </p:cNvPr>
          <p:cNvCxnSpPr>
            <a:cxnSpLocks/>
            <a:stCxn id="152" idx="3"/>
            <a:endCxn id="10" idx="1"/>
          </p:cNvCxnSpPr>
          <p:nvPr/>
        </p:nvCxnSpPr>
        <p:spPr>
          <a:xfrm flipV="1">
            <a:off x="4110774" y="2444529"/>
            <a:ext cx="1975587" cy="3636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8B8EB4C-6220-6EB6-8B00-B2CF20A3406C}"/>
              </a:ext>
            </a:extLst>
          </p:cNvPr>
          <p:cNvCxnSpPr>
            <a:cxnSpLocks/>
            <a:stCxn id="157" idx="3"/>
            <a:endCxn id="10" idx="1"/>
          </p:cNvCxnSpPr>
          <p:nvPr/>
        </p:nvCxnSpPr>
        <p:spPr>
          <a:xfrm flipV="1">
            <a:off x="4110774" y="2444529"/>
            <a:ext cx="1975587" cy="15186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48A82FA7-92DE-7334-9305-DD1F4003D93E}"/>
              </a:ext>
            </a:extLst>
          </p:cNvPr>
          <p:cNvCxnSpPr>
            <a:cxnSpLocks/>
            <a:stCxn id="160" idx="3"/>
            <a:endCxn id="10" idx="1"/>
          </p:cNvCxnSpPr>
          <p:nvPr/>
        </p:nvCxnSpPr>
        <p:spPr>
          <a:xfrm flipV="1">
            <a:off x="4110774" y="2444529"/>
            <a:ext cx="1975587" cy="26664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EA16A4-BE66-C7C4-0126-A2078F70F61A}"/>
                  </a:ext>
                </a:extLst>
              </p:cNvPr>
              <p:cNvSpPr txBox="1"/>
              <p:nvPr/>
            </p:nvSpPr>
            <p:spPr>
              <a:xfrm>
                <a:off x="4317284" y="2202406"/>
                <a:ext cx="1650327" cy="219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𝑠𝑡𝑟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𝑏𝑟𝑘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EA16A4-BE66-C7C4-0126-A2078F70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84" y="2202406"/>
                <a:ext cx="1650327" cy="2194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0D4CE4D-E725-A907-3A5E-157242D04B1C}"/>
              </a:ext>
            </a:extLst>
          </p:cNvPr>
          <p:cNvSpPr/>
          <p:nvPr/>
        </p:nvSpPr>
        <p:spPr>
          <a:xfrm>
            <a:off x="6087682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B3A567F-6FD0-80DB-1BB6-BAAC3B775E03}"/>
              </a:ext>
            </a:extLst>
          </p:cNvPr>
          <p:cNvSpPr/>
          <p:nvPr/>
        </p:nvSpPr>
        <p:spPr>
          <a:xfrm>
            <a:off x="7782585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BE2D20-608F-848D-5226-E8261FDD0B79}"/>
              </a:ext>
            </a:extLst>
          </p:cNvPr>
          <p:cNvSpPr/>
          <p:nvPr/>
        </p:nvSpPr>
        <p:spPr>
          <a:xfrm>
            <a:off x="9075808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5EDD9C-BF64-4BA0-CB44-4F7768ED825C}"/>
              </a:ext>
            </a:extLst>
          </p:cNvPr>
          <p:cNvSpPr/>
          <p:nvPr/>
        </p:nvSpPr>
        <p:spPr>
          <a:xfrm>
            <a:off x="6086361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28DE7E-DE4B-C4E9-D97F-E73BF45CA2A1}"/>
              </a:ext>
            </a:extLst>
          </p:cNvPr>
          <p:cNvSpPr/>
          <p:nvPr/>
        </p:nvSpPr>
        <p:spPr>
          <a:xfrm>
            <a:off x="7781264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58F2C3-70F4-613C-8278-7D7F3AFE812D}"/>
              </a:ext>
            </a:extLst>
          </p:cNvPr>
          <p:cNvSpPr/>
          <p:nvPr/>
        </p:nvSpPr>
        <p:spPr>
          <a:xfrm>
            <a:off x="9074487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01E64B5-1934-7AB5-654D-6473AEB39F9D}"/>
                  </a:ext>
                </a:extLst>
              </p:cNvPr>
              <p:cNvSpPr txBox="1"/>
              <p:nvPr/>
            </p:nvSpPr>
            <p:spPr>
              <a:xfrm>
                <a:off x="5645697" y="1228408"/>
                <a:ext cx="1645970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01E64B5-1934-7AB5-654D-6473AEB3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7" y="1228408"/>
                <a:ext cx="1645970" cy="29437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25E5B6-D625-3946-3613-C0A50DC2A09B}"/>
                  </a:ext>
                </a:extLst>
              </p:cNvPr>
              <p:cNvSpPr txBox="1"/>
              <p:nvPr/>
            </p:nvSpPr>
            <p:spPr>
              <a:xfrm>
                <a:off x="7570520" y="1228408"/>
                <a:ext cx="1186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25E5B6-D625-3946-3613-C0A50DC2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20" y="1228408"/>
                <a:ext cx="1186130" cy="2769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6E0738-3EF9-2B18-B46E-B6045D897479}"/>
                  </a:ext>
                </a:extLst>
              </p:cNvPr>
              <p:cNvSpPr txBox="1"/>
              <p:nvPr/>
            </p:nvSpPr>
            <p:spPr>
              <a:xfrm>
                <a:off x="8975866" y="1228408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6E0738-3EF9-2B18-B46E-B6045D89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866" y="1228408"/>
                <a:ext cx="961884" cy="27699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15AF85-1768-08B4-85C6-397C0AE7CC98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6468682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B9AE1D8-93C2-2B67-2AA3-123626F8E685}"/>
              </a:ext>
            </a:extLst>
          </p:cNvPr>
          <p:cNvCxnSpPr>
            <a:cxnSpLocks/>
            <a:stCxn id="11" idx="0"/>
            <a:endCxn id="55" idx="2"/>
          </p:cNvCxnSpPr>
          <p:nvPr/>
        </p:nvCxnSpPr>
        <p:spPr>
          <a:xfrm flipV="1">
            <a:off x="8163585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7FD3E7C-9168-4D6C-5B19-96F61170C153}"/>
              </a:ext>
            </a:extLst>
          </p:cNvPr>
          <p:cNvCxnSpPr>
            <a:cxnSpLocks/>
            <a:stCxn id="12" idx="0"/>
            <a:endCxn id="56" idx="2"/>
          </p:cNvCxnSpPr>
          <p:nvPr/>
        </p:nvCxnSpPr>
        <p:spPr>
          <a:xfrm flipV="1">
            <a:off x="9456808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FD4276A-57B4-2A6E-E1D6-70494DE7F794}"/>
              </a:ext>
            </a:extLst>
          </p:cNvPr>
          <p:cNvCxnSpPr>
            <a:cxnSpLocks/>
            <a:stCxn id="54" idx="0"/>
            <a:endCxn id="60" idx="2"/>
          </p:cNvCxnSpPr>
          <p:nvPr/>
        </p:nvCxnSpPr>
        <p:spPr>
          <a:xfrm flipV="1">
            <a:off x="6468682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953F87D-F2A4-80C2-CD9D-16B7623AC877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flipV="1">
            <a:off x="8163585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86687D5-FE08-9175-C78B-C4B7107298AC}"/>
              </a:ext>
            </a:extLst>
          </p:cNvPr>
          <p:cNvCxnSpPr>
            <a:cxnSpLocks/>
            <a:stCxn id="56" idx="0"/>
            <a:endCxn id="62" idx="2"/>
          </p:cNvCxnSpPr>
          <p:nvPr/>
        </p:nvCxnSpPr>
        <p:spPr>
          <a:xfrm flipV="1">
            <a:off x="9456808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EE0F07E-8465-E188-AFF6-78F9B1C7229A}"/>
              </a:ext>
            </a:extLst>
          </p:cNvPr>
          <p:cNvSpPr txBox="1"/>
          <p:nvPr/>
        </p:nvSpPr>
        <p:spPr>
          <a:xfrm>
            <a:off x="68330" y="3092763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State Encoder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1BF333-E3C3-2DDD-A774-F67131E3EBF0}"/>
              </a:ext>
            </a:extLst>
          </p:cNvPr>
          <p:cNvSpPr txBox="1"/>
          <p:nvPr/>
        </p:nvSpPr>
        <p:spPr>
          <a:xfrm>
            <a:off x="2553021" y="5978093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Sequential Backbone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E281DEC-C16A-2C5A-E3B8-FA5909551B1E}"/>
              </a:ext>
            </a:extLst>
          </p:cNvPr>
          <p:cNvSpPr txBox="1"/>
          <p:nvPr/>
        </p:nvSpPr>
        <p:spPr>
          <a:xfrm>
            <a:off x="7370386" y="2694702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Dynamics Header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036B513-DE05-8843-D470-AEECCDDDD6CC}"/>
                  </a:ext>
                </a:extLst>
              </p:cNvPr>
              <p:cNvSpPr txBox="1"/>
              <p:nvPr/>
            </p:nvSpPr>
            <p:spPr>
              <a:xfrm>
                <a:off x="5645697" y="583966"/>
                <a:ext cx="1645970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036B513-DE05-8843-D470-AEECCDDD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7" y="583966"/>
                <a:ext cx="1645970" cy="29437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C1EC658-FD4F-B8BF-3880-366C2F03D7C3}"/>
                  </a:ext>
                </a:extLst>
              </p:cNvPr>
              <p:cNvSpPr txBox="1"/>
              <p:nvPr/>
            </p:nvSpPr>
            <p:spPr>
              <a:xfrm>
                <a:off x="7570520" y="583966"/>
                <a:ext cx="1186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C1EC658-FD4F-B8BF-3880-366C2F03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20" y="583966"/>
                <a:ext cx="1186130" cy="27699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E4F4335-4D6F-ED9E-70FF-CC90F0F827BA}"/>
                  </a:ext>
                </a:extLst>
              </p:cNvPr>
              <p:cNvSpPr txBox="1"/>
              <p:nvPr/>
            </p:nvSpPr>
            <p:spPr>
              <a:xfrm>
                <a:off x="8975866" y="583966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E4F4335-4D6F-ED9E-70FF-CC90F0F8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866" y="583966"/>
                <a:ext cx="961884" cy="27699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3CA6C08F-5AE2-EFCA-6FD0-7B31AD40FD60}"/>
              </a:ext>
            </a:extLst>
          </p:cNvPr>
          <p:cNvSpPr/>
          <p:nvPr/>
        </p:nvSpPr>
        <p:spPr>
          <a:xfrm>
            <a:off x="9880290" y="1007559"/>
            <a:ext cx="381310" cy="16327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310A3D0-16D9-403D-5992-3786E4DC2091}"/>
              </a:ext>
            </a:extLst>
          </p:cNvPr>
          <p:cNvSpPr txBox="1"/>
          <p:nvPr/>
        </p:nvSpPr>
        <p:spPr>
          <a:xfrm>
            <a:off x="10326811" y="966087"/>
            <a:ext cx="170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1000" dirty="0"/>
              <a:t>Loss Calculation (RMSE etc.)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F0F254-9BD0-1F66-F123-86DF59FB804E}"/>
              </a:ext>
            </a:extLst>
          </p:cNvPr>
          <p:cNvSpPr txBox="1"/>
          <p:nvPr/>
        </p:nvSpPr>
        <p:spPr>
          <a:xfrm>
            <a:off x="591100" y="1010532"/>
            <a:ext cx="2372827" cy="246221"/>
          </a:xfrm>
          <a:prstGeom prst="rect">
            <a:avLst/>
          </a:prstGeom>
          <a:solidFill>
            <a:srgbClr val="F4EFF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&lt; Training Phase 1 : </a:t>
            </a:r>
            <a:r>
              <a:rPr lang="ko-KR" altLang="en-US" sz="1000" dirty="0"/>
              <a:t>차체 </a:t>
            </a:r>
            <a:r>
              <a:rPr lang="ko-KR" altLang="en-US" sz="1000" dirty="0" err="1"/>
              <a:t>동특성</a:t>
            </a:r>
            <a:r>
              <a:rPr lang="ko-KR" altLang="en-US" sz="1000" dirty="0"/>
              <a:t> 학습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A2352F-9F02-6CF0-23D4-7D05FDBAB4DF}"/>
              </a:ext>
            </a:extLst>
          </p:cNvPr>
          <p:cNvSpPr txBox="1"/>
          <p:nvPr/>
        </p:nvSpPr>
        <p:spPr>
          <a:xfrm>
            <a:off x="591100" y="1366907"/>
            <a:ext cx="2372827" cy="246221"/>
          </a:xfrm>
          <a:prstGeom prst="rect">
            <a:avLst/>
          </a:prstGeom>
          <a:solidFill>
            <a:srgbClr val="F4EFF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&lt; Training Phase 2 : </a:t>
            </a:r>
            <a:r>
              <a:rPr lang="ko-KR" altLang="en-US" sz="1000" dirty="0"/>
              <a:t>차체 </a:t>
            </a:r>
            <a:r>
              <a:rPr lang="ko-KR" altLang="en-US" sz="1000" dirty="0" err="1"/>
              <a:t>동특성</a:t>
            </a:r>
            <a:r>
              <a:rPr lang="ko-KR" altLang="en-US" sz="1000" dirty="0"/>
              <a:t> 학습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F6602B5-927E-510B-A041-5CD34C637F81}"/>
              </a:ext>
            </a:extLst>
          </p:cNvPr>
          <p:cNvGrpSpPr/>
          <p:nvPr/>
        </p:nvGrpSpPr>
        <p:grpSpPr>
          <a:xfrm>
            <a:off x="10723767" y="3204770"/>
            <a:ext cx="874552" cy="848117"/>
            <a:chOff x="5967611" y="4274998"/>
            <a:chExt cx="1676953" cy="1626264"/>
          </a:xfrm>
        </p:grpSpPr>
        <p:pic>
          <p:nvPicPr>
            <p:cNvPr id="1028" name="Picture 4" descr="그리드 | 아키수다 Wiki | Fandom">
              <a:extLst>
                <a:ext uri="{FF2B5EF4-FFF2-40B4-BE49-F238E27FC236}">
                  <a16:creationId xmlns:a16="http://schemas.microsoft.com/office/drawing/2014/main" id="{6A07FFE2-FD5A-ADF3-B7F3-BB71C5D2A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611" y="4274998"/>
              <a:ext cx="1676953" cy="162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86A9E312-7438-1054-9817-B3997D05768F}"/>
                </a:ext>
              </a:extLst>
            </p:cNvPr>
            <p:cNvSpPr/>
            <p:nvPr/>
          </p:nvSpPr>
          <p:spPr>
            <a:xfrm>
              <a:off x="6474321" y="5352430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C244FE3C-6026-DFEB-8F8C-60739F985CDD}"/>
                </a:ext>
              </a:extLst>
            </p:cNvPr>
            <p:cNvSpPr/>
            <p:nvPr/>
          </p:nvSpPr>
          <p:spPr>
            <a:xfrm>
              <a:off x="7010732" y="5352430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3A1CB239-034D-E775-F79F-5D4F601E1294}"/>
                </a:ext>
              </a:extLst>
            </p:cNvPr>
            <p:cNvSpPr/>
            <p:nvPr/>
          </p:nvSpPr>
          <p:spPr>
            <a:xfrm rot="20700000">
              <a:off x="6474321" y="4497342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12489396-309C-0151-81D6-602A6B68E1D1}"/>
                </a:ext>
              </a:extLst>
            </p:cNvPr>
            <p:cNvSpPr/>
            <p:nvPr/>
          </p:nvSpPr>
          <p:spPr>
            <a:xfrm rot="20700000">
              <a:off x="7010732" y="4497342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2250F84-B3A8-683E-0A95-A2EA00E1087B}"/>
              </a:ext>
            </a:extLst>
          </p:cNvPr>
          <p:cNvGrpSpPr/>
          <p:nvPr/>
        </p:nvGrpSpPr>
        <p:grpSpPr>
          <a:xfrm>
            <a:off x="9516852" y="3226397"/>
            <a:ext cx="835822" cy="804862"/>
            <a:chOff x="6478225" y="3202400"/>
            <a:chExt cx="937536" cy="902809"/>
          </a:xfrm>
        </p:grpSpPr>
        <p:pic>
          <p:nvPicPr>
            <p:cNvPr id="181" name="Picture 4" descr="그리드 | 아키수다 Wiki | Fandom">
              <a:extLst>
                <a:ext uri="{FF2B5EF4-FFF2-40B4-BE49-F238E27FC236}">
                  <a16:creationId xmlns:a16="http://schemas.microsoft.com/office/drawing/2014/main" id="{1236D836-39DB-348E-49DC-6ECE9D543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" t="2517" r="2568" b="2583"/>
            <a:stretch/>
          </p:blipFill>
          <p:spPr bwMode="auto">
            <a:xfrm>
              <a:off x="6478225" y="3202400"/>
              <a:ext cx="937536" cy="90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2FC3E1-B7D7-6800-41AB-3F8896B7C80C}"/>
                </a:ext>
              </a:extLst>
            </p:cNvPr>
            <p:cNvSpPr/>
            <p:nvPr/>
          </p:nvSpPr>
          <p:spPr>
            <a:xfrm>
              <a:off x="6757706" y="3376878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F457F92-D9CB-1819-6AEA-A5B97DCED0FD}"/>
                </a:ext>
              </a:extLst>
            </p:cNvPr>
            <p:cNvSpPr/>
            <p:nvPr/>
          </p:nvSpPr>
          <p:spPr>
            <a:xfrm>
              <a:off x="7068793" y="3376878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7587E7-B5AA-7E92-A0D1-B701C300A4B2}"/>
                </a:ext>
              </a:extLst>
            </p:cNvPr>
            <p:cNvSpPr/>
            <p:nvPr/>
          </p:nvSpPr>
          <p:spPr>
            <a:xfrm>
              <a:off x="6757706" y="3862653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D063AA9-3BA3-F474-83CB-6BF8DB9E3848}"/>
                </a:ext>
              </a:extLst>
            </p:cNvPr>
            <p:cNvSpPr/>
            <p:nvPr/>
          </p:nvSpPr>
          <p:spPr>
            <a:xfrm>
              <a:off x="7068793" y="3862653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0F913482-62B5-9842-7A85-986B75EE65E9}"/>
              </a:ext>
            </a:extLst>
          </p:cNvPr>
          <p:cNvCxnSpPr>
            <a:cxnSpLocks/>
            <a:stCxn id="1063" idx="2"/>
            <a:endCxn id="1028" idx="0"/>
          </p:cNvCxnSpPr>
          <p:nvPr/>
        </p:nvCxnSpPr>
        <p:spPr>
          <a:xfrm flipH="1">
            <a:off x="11161043" y="2823967"/>
            <a:ext cx="1" cy="38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4AFE401F-FFC8-FDB7-F65E-02798602B967}"/>
              </a:ext>
            </a:extLst>
          </p:cNvPr>
          <p:cNvCxnSpPr>
            <a:stCxn id="1028" idx="1"/>
            <a:endCxn id="181" idx="3"/>
          </p:cNvCxnSpPr>
          <p:nvPr/>
        </p:nvCxnSpPr>
        <p:spPr>
          <a:xfrm flipH="1" flipV="1">
            <a:off x="10352674" y="3628828"/>
            <a:ext cx="3710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0739BA04-A1CC-3F09-EC3E-EEDC60616F9C}"/>
              </a:ext>
            </a:extLst>
          </p:cNvPr>
          <p:cNvCxnSpPr>
            <a:cxnSpLocks/>
            <a:stCxn id="181" idx="1"/>
            <a:endCxn id="1058" idx="3"/>
          </p:cNvCxnSpPr>
          <p:nvPr/>
        </p:nvCxnSpPr>
        <p:spPr>
          <a:xfrm flipH="1">
            <a:off x="9145760" y="3628828"/>
            <a:ext cx="3710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8" name="그림 1057">
            <a:extLst>
              <a:ext uri="{FF2B5EF4-FFF2-40B4-BE49-F238E27FC236}">
                <a16:creationId xmlns:a16="http://schemas.microsoft.com/office/drawing/2014/main" id="{A1503292-32BF-52D1-D27F-772B84BF7B7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70173" y="3263308"/>
            <a:ext cx="1975587" cy="731041"/>
          </a:xfrm>
          <a:prstGeom prst="rect">
            <a:avLst/>
          </a:prstGeom>
        </p:spPr>
      </p:pic>
      <p:pic>
        <p:nvPicPr>
          <p:cNvPr id="1063" name="그림 1062">
            <a:extLst>
              <a:ext uri="{FF2B5EF4-FFF2-40B4-BE49-F238E27FC236}">
                <a16:creationId xmlns:a16="http://schemas.microsoft.com/office/drawing/2014/main" id="{B880456C-AEE6-5D3A-0983-94555E5DADA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22178" y="2013129"/>
            <a:ext cx="1877731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61711</TotalTime>
  <Words>1222</Words>
  <Application>Microsoft Office PowerPoint</Application>
  <PresentationFormat>와이드스크린</PresentationFormat>
  <Paragraphs>243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나눔바른고딕</vt:lpstr>
      <vt:lpstr>맑은 고딕</vt:lpstr>
      <vt:lpstr>Arial</vt:lpstr>
      <vt:lpstr>Calibri</vt:lpstr>
      <vt:lpstr>Cambria Math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Overall Architecture</vt:lpstr>
      <vt:lpstr>Overall Architecture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2072</cp:revision>
  <cp:lastPrinted>2023-11-10T07:05:50Z</cp:lastPrinted>
  <dcterms:created xsi:type="dcterms:W3CDTF">2006-08-16T00:00:00Z</dcterms:created>
  <dcterms:modified xsi:type="dcterms:W3CDTF">2024-05-19T14:46:08Z</dcterms:modified>
</cp:coreProperties>
</file>